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ppt/media/audio2.bin" ContentType="audio/unknown"/>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s/slide17.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media/audio3.bin" ContentType="audio/unknown"/>
  <Override PartName="/ppt/slideLayouts/slideLayout3.xml" ContentType="application/vnd.openxmlformats-officedocument.presentationml.slideLayout+xml"/>
  <Override PartName="/ppt/slides/slide2.xml" ContentType="application/vnd.openxmlformats-officedocument.presentationml.slide+xml"/>
  <Override PartName="/ppt/media/audio1.bin" ContentType="audio/unknown"/>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89" r:id="rId1"/>
  </p:sldMasterIdLst>
  <p:sldIdLst>
    <p:sldId id="263" r:id="rId2"/>
    <p:sldId id="268" r:id="rId3"/>
    <p:sldId id="269" r:id="rId4"/>
    <p:sldId id="258" r:id="rId5"/>
    <p:sldId id="260" r:id="rId6"/>
    <p:sldId id="261" r:id="rId7"/>
    <p:sldId id="262" r:id="rId8"/>
    <p:sldId id="264" r:id="rId9"/>
    <p:sldId id="265" r:id="rId10"/>
    <p:sldId id="266" r:id="rId11"/>
    <p:sldId id="267" r:id="rId12"/>
    <p:sldId id="270" r:id="rId13"/>
    <p:sldId id="271" r:id="rId14"/>
    <p:sldId id="273" r:id="rId15"/>
    <p:sldId id="274" r:id="rId16"/>
    <p:sldId id="275" r:id="rId17"/>
    <p:sldId id="276" r:id="rId18"/>
    <p:sldId id="259"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89" d="100"/>
          <a:sy n="89" d="100"/>
        </p:scale>
        <p:origin x="-904"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GB" smtClean="0"/>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a:p>
        </p:txBody>
      </p:sp>
      <p:sp>
        <p:nvSpPr>
          <p:cNvPr id="4" name="Date Placeholder 3"/>
          <p:cNvSpPr>
            <a:spLocks noGrp="1"/>
          </p:cNvSpPr>
          <p:nvPr>
            <p:ph type="dt" sz="half" idx="10"/>
          </p:nvPr>
        </p:nvSpPr>
        <p:spPr/>
        <p:txBody>
          <a:bodyPr/>
          <a:lstStyle/>
          <a:p>
            <a:pPr>
              <a:defRPr/>
            </a:pPr>
            <a:fld id="{5710648D-CF07-43FF-B31A-1126B08BF006}" type="datetimeFigureOut">
              <a:rPr lang="en-GB" smtClean="0"/>
              <a:pPr>
                <a:defRPr/>
              </a:pPr>
              <a:t>10/6/10</a:t>
            </a:fld>
            <a:endParaRPr lang="en-GB"/>
          </a:p>
        </p:txBody>
      </p:sp>
      <p:sp>
        <p:nvSpPr>
          <p:cNvPr id="5" name="Footer Placeholder 4"/>
          <p:cNvSpPr>
            <a:spLocks noGrp="1"/>
          </p:cNvSpPr>
          <p:nvPr>
            <p:ph type="ftr" sz="quarter" idx="11"/>
          </p:nvPr>
        </p:nvSpPr>
        <p:spPr/>
        <p:txBody>
          <a:bodyPr/>
          <a:lstStyle/>
          <a:p>
            <a:pPr>
              <a:defRPr/>
            </a:pPr>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GB" smtClean="0"/>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spcBef>
                <a:spcPts val="300"/>
              </a:spcBef>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pPr>
              <a:defRPr/>
            </a:pPr>
            <a:fld id="{86DC1BAC-5980-4F55-9660-85218C6F985E}" type="datetimeFigureOut">
              <a:rPr lang="en-GB" smtClean="0"/>
              <a:pPr>
                <a:defRPr/>
              </a:pPr>
              <a:t>10/6/10</a:t>
            </a:fld>
            <a:endParaRPr lang="en-GB"/>
          </a:p>
        </p:txBody>
      </p:sp>
      <p:sp>
        <p:nvSpPr>
          <p:cNvPr id="6" name="Footer Placeholder 5"/>
          <p:cNvSpPr>
            <a:spLocks noGrp="1"/>
          </p:cNvSpPr>
          <p:nvPr>
            <p:ph type="ftr" sz="quarter" idx="11"/>
          </p:nvPr>
        </p:nvSpPr>
        <p:spPr/>
        <p:txBody>
          <a:bodyPr/>
          <a:lstStyle/>
          <a:p>
            <a:pPr>
              <a:defRPr/>
            </a:pPr>
            <a:endParaRPr lang="en-GB"/>
          </a:p>
        </p:txBody>
      </p:sp>
      <p:sp>
        <p:nvSpPr>
          <p:cNvPr id="7" name="Slide Number Placeholder 6"/>
          <p:cNvSpPr>
            <a:spLocks noGrp="1"/>
          </p:cNvSpPr>
          <p:nvPr>
            <p:ph type="sldNum" sz="quarter" idx="12"/>
          </p:nvPr>
        </p:nvSpPr>
        <p:spPr/>
        <p:txBody>
          <a:bodyPr/>
          <a:lstStyle/>
          <a:p>
            <a:pPr>
              <a:defRPr/>
            </a:pPr>
            <a:fld id="{B8DEA293-D6E6-48CB-BDB8-3502B98F57C0}" type="slidenum">
              <a:rPr lang="en-GB" smtClean="0"/>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GB" smtClean="0"/>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pPr>
              <a:defRPr/>
            </a:pPr>
            <a:fld id="{DE3D638D-0B09-4C78-8E70-78225DA4D53E}" type="datetimeFigureOut">
              <a:rPr lang="en-GB" smtClean="0"/>
              <a:pPr>
                <a:defRPr/>
              </a:pPr>
              <a:t>10/6/10</a:t>
            </a:fld>
            <a:endParaRPr lang="en-GB"/>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pPr>
              <a:defRPr/>
            </a:pPr>
            <a:endParaRPr lang="en-GB"/>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pPr>
              <a:defRPr/>
            </a:pPr>
            <a:fld id="{C1FC8057-6A49-42E3-8ADC-8102487793F5}" type="slidenum">
              <a:rPr lang="en-GB" smtClean="0"/>
              <a:pPr>
                <a:defRPr/>
              </a:pPr>
              <a:t>‹#›</a:t>
            </a:fld>
            <a:endParaRPr lang="en-GB"/>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GB" smtClean="0"/>
              <a:t>Click icon to add picture</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GB"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pPr>
              <a:defRPr/>
            </a:pPr>
            <a:fld id="{8E9371CC-1D39-4DC7-9884-6AA6D7882A75}" type="datetimeFigureOut">
              <a:rPr lang="en-GB" smtClean="0"/>
              <a:pPr>
                <a:defRPr/>
              </a:pPr>
              <a:t>10/6/10</a:t>
            </a:fld>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F2A5E35D-80D9-420D-8117-DDBA40734F8D}" type="slidenum">
              <a:rPr lang="en-GB" smtClean="0"/>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GB" smtClean="0"/>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pPr>
              <a:defRPr/>
            </a:pPr>
            <a:fld id="{3F54A670-660E-4501-9C05-68E5D095653E}" type="datetimeFigureOut">
              <a:rPr lang="en-GB" smtClean="0"/>
              <a:pPr>
                <a:defRPr/>
              </a:pPr>
              <a:t>10/6/10</a:t>
            </a:fld>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897A8D32-5C74-4587-86BE-B10A15F8BB41}" type="slidenum">
              <a:rPr lang="en-GB" smtClean="0"/>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pPr>
              <a:defRPr/>
            </a:pPr>
            <a:fld id="{C4671C57-D24D-4272-A4AD-838997C4C4DE}" type="datetimeFigureOut">
              <a:rPr lang="en-GB" smtClean="0"/>
              <a:pPr>
                <a:defRPr/>
              </a:pPr>
              <a:t>10/6/10</a:t>
            </a:fld>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32D594A9-5B3F-404C-8C8F-0213E08E81D4}" type="slidenum">
              <a:rPr lang="en-GB" smtClean="0"/>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GB" smtClean="0"/>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a:p>
        </p:txBody>
      </p:sp>
      <p:sp>
        <p:nvSpPr>
          <p:cNvPr id="4" name="Date Placeholder 3"/>
          <p:cNvSpPr>
            <a:spLocks noGrp="1"/>
          </p:cNvSpPr>
          <p:nvPr>
            <p:ph type="dt" sz="half" idx="10"/>
          </p:nvPr>
        </p:nvSpPr>
        <p:spPr/>
        <p:txBody>
          <a:bodyPr/>
          <a:lstStyle/>
          <a:p>
            <a:pPr>
              <a:defRPr/>
            </a:pPr>
            <a:fld id="{DE3D638D-0B09-4C78-8E70-78225DA4D53E}" type="datetimeFigureOut">
              <a:rPr lang="en-GB" smtClean="0"/>
              <a:pPr>
                <a:defRPr/>
              </a:pPr>
              <a:t>10/6/10</a:t>
            </a:fld>
            <a:endParaRPr lang="en-GB"/>
          </a:p>
        </p:txBody>
      </p:sp>
      <p:sp>
        <p:nvSpPr>
          <p:cNvPr id="5" name="Footer Placeholder 4"/>
          <p:cNvSpPr>
            <a:spLocks noGrp="1"/>
          </p:cNvSpPr>
          <p:nvPr>
            <p:ph type="ftr" sz="quarter" idx="11"/>
          </p:nvPr>
        </p:nvSpPr>
        <p:spPr/>
        <p:txBody>
          <a:bodyPr/>
          <a:lstStyle/>
          <a:p>
            <a:pPr>
              <a:defRPr/>
            </a:pPr>
            <a:endParaRPr lang="en-GB"/>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GB" smtClean="0"/>
              <a:t>Click icon to add picture</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GB" smtClean="0"/>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pPr>
              <a:defRPr/>
            </a:pPr>
            <a:fld id="{B8205170-CBB1-4040-8551-FBFF63E26740}" type="datetimeFigureOut">
              <a:rPr lang="en-GB" smtClean="0"/>
              <a:pPr>
                <a:defRPr/>
              </a:pPr>
              <a:t>10/6/10</a:t>
            </a:fld>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83737845-C804-4C5C-B968-92F9A0B84843}" type="slidenum">
              <a:rPr lang="en-GB" smtClean="0"/>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GB" smtClean="0"/>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Date Placeholder 4"/>
          <p:cNvSpPr>
            <a:spLocks noGrp="1"/>
          </p:cNvSpPr>
          <p:nvPr>
            <p:ph type="dt" sz="half" idx="10"/>
          </p:nvPr>
        </p:nvSpPr>
        <p:spPr/>
        <p:txBody>
          <a:bodyPr/>
          <a:lstStyle/>
          <a:p>
            <a:pPr>
              <a:defRPr/>
            </a:pPr>
            <a:fld id="{664AC329-C650-456E-8AB2-98A5B434C5E5}" type="datetimeFigureOut">
              <a:rPr lang="en-GB" smtClean="0"/>
              <a:pPr>
                <a:defRPr/>
              </a:pPr>
              <a:t>10/6/10</a:t>
            </a:fld>
            <a:endParaRPr lang="en-GB"/>
          </a:p>
        </p:txBody>
      </p:sp>
      <p:sp>
        <p:nvSpPr>
          <p:cNvPr id="6" name="Footer Placeholder 5"/>
          <p:cNvSpPr>
            <a:spLocks noGrp="1"/>
          </p:cNvSpPr>
          <p:nvPr>
            <p:ph type="ftr" sz="quarter" idx="11"/>
          </p:nvPr>
        </p:nvSpPr>
        <p:spPr/>
        <p:txBody>
          <a:bodyPr/>
          <a:lstStyle/>
          <a:p>
            <a:pPr>
              <a:defRPr/>
            </a:pPr>
            <a:endParaRPr lang="en-GB"/>
          </a:p>
        </p:txBody>
      </p:sp>
      <p:sp>
        <p:nvSpPr>
          <p:cNvPr id="7" name="Slide Number Placeholder 6"/>
          <p:cNvSpPr>
            <a:spLocks noGrp="1"/>
          </p:cNvSpPr>
          <p:nvPr>
            <p:ph type="sldNum" sz="quarter" idx="12"/>
          </p:nvPr>
        </p:nvSpPr>
        <p:spPr/>
        <p:txBody>
          <a:bodyPr/>
          <a:lstStyle/>
          <a:p>
            <a:pPr>
              <a:defRPr/>
            </a:pPr>
            <a:fld id="{8F8BBABF-138A-483C-8BF6-A93B9D0DF34E}" type="slidenum">
              <a:rPr lang="en-GB" smtClean="0"/>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7" name="Date Placeholder 6"/>
          <p:cNvSpPr>
            <a:spLocks noGrp="1"/>
          </p:cNvSpPr>
          <p:nvPr>
            <p:ph type="dt" sz="half" idx="10"/>
          </p:nvPr>
        </p:nvSpPr>
        <p:spPr/>
        <p:txBody>
          <a:bodyPr/>
          <a:lstStyle/>
          <a:p>
            <a:pPr>
              <a:defRPr/>
            </a:pPr>
            <a:fld id="{976C6ECC-7A07-4615-8640-208F76BC72EF}" type="datetimeFigureOut">
              <a:rPr lang="en-GB" smtClean="0"/>
              <a:pPr>
                <a:defRPr/>
              </a:pPr>
              <a:t>10/6/10</a:t>
            </a:fld>
            <a:endParaRPr lang="en-GB"/>
          </a:p>
        </p:txBody>
      </p:sp>
      <p:sp>
        <p:nvSpPr>
          <p:cNvPr id="8" name="Footer Placeholder 7"/>
          <p:cNvSpPr>
            <a:spLocks noGrp="1"/>
          </p:cNvSpPr>
          <p:nvPr>
            <p:ph type="ftr" sz="quarter" idx="11"/>
          </p:nvPr>
        </p:nvSpPr>
        <p:spPr/>
        <p:txBody>
          <a:bodyPr/>
          <a:lstStyle/>
          <a:p>
            <a:pPr>
              <a:defRPr/>
            </a:pPr>
            <a:endParaRPr lang="en-GB"/>
          </a:p>
        </p:txBody>
      </p:sp>
      <p:sp>
        <p:nvSpPr>
          <p:cNvPr id="9" name="Slide Number Placeholder 8"/>
          <p:cNvSpPr>
            <a:spLocks noGrp="1"/>
          </p:cNvSpPr>
          <p:nvPr>
            <p:ph type="sldNum" sz="quarter" idx="12"/>
          </p:nvPr>
        </p:nvSpPr>
        <p:spPr/>
        <p:txBody>
          <a:bodyPr/>
          <a:lstStyle/>
          <a:p>
            <a:pPr>
              <a:defRPr/>
            </a:pPr>
            <a:fld id="{6A192ECC-A40B-4427-9FC8-E6C1E9A000FC}" type="slidenum">
              <a:rPr lang="en-GB" smtClean="0"/>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pPr>
              <a:defRPr/>
            </a:pPr>
            <a:fld id="{5B90BC6B-AC66-4394-82FF-C44744CF8BC4}" type="datetimeFigureOut">
              <a:rPr lang="en-GB" smtClean="0"/>
              <a:pPr>
                <a:defRPr/>
              </a:pPr>
              <a:t>10/6/10</a:t>
            </a:fld>
            <a:endParaRPr lang="en-GB"/>
          </a:p>
        </p:txBody>
      </p:sp>
      <p:sp>
        <p:nvSpPr>
          <p:cNvPr id="4" name="Footer Placeholder 3"/>
          <p:cNvSpPr>
            <a:spLocks noGrp="1"/>
          </p:cNvSpPr>
          <p:nvPr>
            <p:ph type="ftr" sz="quarter" idx="11"/>
          </p:nvPr>
        </p:nvSpPr>
        <p:spPr/>
        <p:txBody>
          <a:bodyPr/>
          <a:lstStyle/>
          <a:p>
            <a:pPr>
              <a:defRPr/>
            </a:pPr>
            <a:endParaRPr lang="en-GB"/>
          </a:p>
        </p:txBody>
      </p:sp>
      <p:sp>
        <p:nvSpPr>
          <p:cNvPr id="5" name="Slide Number Placeholder 4"/>
          <p:cNvSpPr>
            <a:spLocks noGrp="1"/>
          </p:cNvSpPr>
          <p:nvPr>
            <p:ph type="sldNum" sz="quarter" idx="12"/>
          </p:nvPr>
        </p:nvSpPr>
        <p:spPr/>
        <p:txBody>
          <a:bodyPr/>
          <a:lstStyle/>
          <a:p>
            <a:pPr>
              <a:defRPr/>
            </a:pPr>
            <a:fld id="{417A9FB3-2170-421B-B844-4A273DB27084}" type="slidenum">
              <a:rPr lang="en-GB" smtClean="0"/>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B77A75CD-9027-4753-AC81-214DB22555DA}" type="datetimeFigureOut">
              <a:rPr lang="en-GB" smtClean="0"/>
              <a:pPr>
                <a:defRPr/>
              </a:pPr>
              <a:t>10/6/10</a:t>
            </a:fld>
            <a:endParaRPr lang="en-GB"/>
          </a:p>
        </p:txBody>
      </p:sp>
      <p:sp>
        <p:nvSpPr>
          <p:cNvPr id="3" name="Footer Placeholder 2"/>
          <p:cNvSpPr>
            <a:spLocks noGrp="1"/>
          </p:cNvSpPr>
          <p:nvPr>
            <p:ph type="ftr" sz="quarter" idx="11"/>
          </p:nvPr>
        </p:nvSpPr>
        <p:spPr/>
        <p:txBody>
          <a:bodyPr/>
          <a:lstStyle/>
          <a:p>
            <a:pPr>
              <a:defRPr/>
            </a:pPr>
            <a:endParaRPr lang="en-GB"/>
          </a:p>
        </p:txBody>
      </p:sp>
      <p:sp>
        <p:nvSpPr>
          <p:cNvPr id="4" name="Slide Number Placeholder 3"/>
          <p:cNvSpPr>
            <a:spLocks noGrp="1"/>
          </p:cNvSpPr>
          <p:nvPr>
            <p:ph type="sldNum" sz="quarter" idx="12"/>
          </p:nvPr>
        </p:nvSpPr>
        <p:spPr/>
        <p:txBody>
          <a:bodyPr/>
          <a:lstStyle/>
          <a:p>
            <a:pPr>
              <a:defRPr/>
            </a:pPr>
            <a:fld id="{99592CCF-4EA0-4185-BF24-4F37F5ADC084}" type="slidenum">
              <a:rPr lang="en-GB" smtClean="0"/>
              <a:pPr>
                <a:defRPr/>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GB" smtClean="0"/>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pPr>
              <a:defRPr/>
            </a:pPr>
            <a:fld id="{351EB865-F0A3-44C8-84A2-779AB9BF19B5}" type="datetimeFigureOut">
              <a:rPr lang="en-GB" smtClean="0"/>
              <a:pPr>
                <a:defRPr/>
              </a:pPr>
              <a:t>10/6/10</a:t>
            </a:fld>
            <a:endParaRPr lang="en-GB"/>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pPr>
              <a:defRPr/>
            </a:pPr>
            <a:endParaRPr lang="en-GB"/>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pPr>
              <a:defRPr/>
            </a:pPr>
            <a:fld id="{FFDB5B64-23CA-4BAA-9985-156DD868C150}" type="slidenum">
              <a:rPr lang="en-GB" smtClean="0"/>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GB" smtClean="0"/>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pPr>
              <a:defRPr/>
            </a:pPr>
            <a:fld id="{DE3D638D-0B09-4C78-8E70-78225DA4D53E}" type="datetimeFigureOut">
              <a:rPr lang="en-GB" smtClean="0"/>
              <a:pPr>
                <a:defRPr/>
              </a:pPr>
              <a:t>10/6/10</a:t>
            </a:fld>
            <a:endParaRPr lang="en-GB"/>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pPr>
              <a:defRPr/>
            </a:pPr>
            <a:endParaRPr lang="en-GB"/>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pPr>
              <a:defRPr/>
            </a:pPr>
            <a:fld id="{C1FC8057-6A49-42E3-8ADC-8102487793F5}" type="slidenum">
              <a:rPr lang="en-GB" smtClean="0"/>
              <a:pPr>
                <a:defRPr/>
              </a:pPr>
              <a:t>‹#›</a:t>
            </a:fld>
            <a:endParaRPr lang="en-GB"/>
          </a:p>
        </p:txBody>
      </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Lst>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audio" Target="../media/audio1.bin"/><Relationship Id="rId2" Type="http://schemas.openxmlformats.org/officeDocument/2006/relationships/slideLayout" Target="../slideLayouts/slideLayout1.xml"/><Relationship Id="rId3"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1.png"/><Relationship Id="rId3"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hyperlink" Target="http://newworldencyclopedia.org/entry/Mesopotamian_Religion" TargetMode="External"/><Relationship Id="rId4" Type="http://schemas.openxmlformats.org/officeDocument/2006/relationships/hyperlink" Target="http://www.talktalk.co.uk/reference/encyclopedia/hutchinson/m0029818.html" TargetMode="External"/><Relationship Id="rId5" Type="http://schemas.openxmlformats.org/officeDocument/2006/relationships/hyperlink" Target="http://history101.com/lessons/art_history_lessons/mesopotamian_art_lesson.htm" TargetMode="External"/><Relationship Id="rId6" Type="http://schemas.openxmlformats.org/officeDocument/2006/relationships/hyperlink" Target="http://ancienthistory.about.com/cs/nemythology/a/mesopotamiarel.htm" TargetMode="External"/><Relationship Id="rId1" Type="http://schemas.openxmlformats.org/officeDocument/2006/relationships/slideLayout" Target="../slideLayouts/slideLayout2.xml"/><Relationship Id="rId2" Type="http://schemas.openxmlformats.org/officeDocument/2006/relationships/hyperlink" Target="http://www.huntfor.com/arthistory/ancient/mesopotamia.htm" TargetMode="External"/></Relationships>
</file>

<file path=ppt/slides/_rels/slide2.xml.rels><?xml version="1.0" encoding="UTF-8" standalone="yes"?>
<Relationships xmlns="http://schemas.openxmlformats.org/package/2006/relationships"><Relationship Id="rId1" Type="http://schemas.openxmlformats.org/officeDocument/2006/relationships/audio" Target="../media/audio2.bin"/><Relationship Id="rId2" Type="http://schemas.openxmlformats.org/officeDocument/2006/relationships/slideLayout" Target="../slideLayouts/slideLayout5.xml"/><Relationship Id="rId3"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audio" Target="../media/audio3.bin"/><Relationship Id="rId2" Type="http://schemas.openxmlformats.org/officeDocument/2006/relationships/slideLayout" Target="../slideLayouts/slideLayout2.xml"/><Relationship Id="rId3"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Mesopotamia </a:t>
            </a:r>
            <a:endParaRPr lang="en-US" dirty="0"/>
          </a:p>
        </p:txBody>
      </p:sp>
      <p:sp>
        <p:nvSpPr>
          <p:cNvPr id="3" name="Subtitle 2"/>
          <p:cNvSpPr>
            <a:spLocks noGrp="1"/>
          </p:cNvSpPr>
          <p:nvPr>
            <p:ph type="subTitle" idx="1"/>
          </p:nvPr>
        </p:nvSpPr>
        <p:spPr/>
        <p:txBody>
          <a:bodyPr>
            <a:normAutofit/>
          </a:bodyPr>
          <a:lstStyle/>
          <a:p>
            <a:r>
              <a:rPr lang="en-US" dirty="0" smtClean="0"/>
              <a:t>By: Myles </a:t>
            </a:r>
            <a:r>
              <a:rPr lang="en-US" dirty="0" err="1" smtClean="0"/>
              <a:t>Hollenberg</a:t>
            </a:r>
            <a:r>
              <a:rPr lang="en-US" dirty="0" smtClean="0"/>
              <a:t>, Scarlet </a:t>
            </a:r>
            <a:r>
              <a:rPr lang="en-US" dirty="0" err="1" smtClean="0"/>
              <a:t>Sparke</a:t>
            </a:r>
            <a:r>
              <a:rPr lang="en-US" dirty="0" smtClean="0"/>
              <a:t>, </a:t>
            </a:r>
            <a:r>
              <a:rPr lang="en-US" dirty="0" err="1" smtClean="0"/>
              <a:t>Amar</a:t>
            </a:r>
            <a:r>
              <a:rPr lang="en-US" dirty="0" smtClean="0"/>
              <a:t> </a:t>
            </a:r>
            <a:r>
              <a:rPr lang="en-US" dirty="0" err="1" smtClean="0"/>
              <a:t>Bhogal</a:t>
            </a:r>
            <a:r>
              <a:rPr lang="en-US" dirty="0" smtClean="0"/>
              <a:t>, </a:t>
            </a:r>
            <a:r>
              <a:rPr lang="en-US" dirty="0" err="1" smtClean="0"/>
              <a:t>Liron</a:t>
            </a:r>
            <a:r>
              <a:rPr lang="en-US" dirty="0" smtClean="0"/>
              <a:t> </a:t>
            </a:r>
            <a:r>
              <a:rPr lang="en-US" dirty="0" err="1" smtClean="0"/>
              <a:t>Krymolowki</a:t>
            </a:r>
            <a:r>
              <a:rPr lang="en-US" dirty="0" smtClean="0"/>
              <a:t>, and Celine El </a:t>
            </a:r>
            <a:r>
              <a:rPr lang="en-US" dirty="0" err="1" smtClean="0"/>
              <a:t>Abboud</a:t>
            </a:r>
            <a:endParaRPr lang="en-US" dirty="0"/>
          </a:p>
        </p:txBody>
      </p:sp>
      <p:pic>
        <p:nvPicPr>
          <p:cNvPr id="5" name="Recorded Sound">
            <a:hlinkClick r:id="" action="ppaction://media"/>
          </p:cNvPr>
          <p:cNvPicPr>
            <a:picLocks noRot="1" noChangeAspect="1"/>
          </p:cNvPicPr>
          <p:nvPr>
            <a:wavAudioFile r:embed="rId1" name="Recorded Sound"/>
          </p:nvPr>
        </p:nvPicPr>
        <p:blipFill>
          <a:blip r:embed="rId3"/>
          <a:stretch>
            <a:fillRect/>
          </a:stretch>
        </p:blipFill>
        <p:spPr>
          <a:xfrm>
            <a:off x="5334000" y="3886200"/>
            <a:ext cx="282575" cy="282575"/>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6000"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r>
              <a:rPr lang="en-US" sz="3900" dirty="0">
                <a:solidFill>
                  <a:srgbClr val="246247"/>
                </a:solidFill>
                <a:latin typeface="Book Antiqua"/>
                <a:ea typeface="Comic Sans MS" charset="0"/>
                <a:cs typeface="Book Antiqua"/>
                <a:sym typeface="Comic Sans MS" charset="0"/>
              </a:rPr>
              <a:t>Law History in Mesopotamia</a:t>
            </a:r>
            <a:r>
              <a:rPr lang="en-US" sz="3900" dirty="0" smtClean="0">
                <a:solidFill>
                  <a:srgbClr val="246247"/>
                </a:solidFill>
                <a:latin typeface="Book Antiqua"/>
                <a:ea typeface="Comic Sans MS" charset="0"/>
                <a:cs typeface="Book Antiqua"/>
                <a:sym typeface="Comic Sans MS" charset="0"/>
              </a:rPr>
              <a:t> </a:t>
            </a:r>
            <a:endParaRPr lang="en-US" sz="3900" dirty="0">
              <a:solidFill>
                <a:srgbClr val="246247"/>
              </a:solidFill>
              <a:latin typeface="Book Antiqua"/>
              <a:cs typeface="Book Antiqua"/>
            </a:endParaRPr>
          </a:p>
        </p:txBody>
      </p:sp>
      <p:sp>
        <p:nvSpPr>
          <p:cNvPr id="3074" name="Rectangle 2"/>
          <p:cNvSpPr>
            <a:spLocks noGrp="1" noChangeArrowheads="1"/>
          </p:cNvSpPr>
          <p:nvPr>
            <p:ph type="body" idx="1"/>
          </p:nvPr>
        </p:nvSpPr>
        <p:spPr>
          <a:ln/>
        </p:spPr>
        <p:txBody>
          <a:bodyPr/>
          <a:lstStyle/>
          <a:p>
            <a:pPr marL="304800" indent="-304800">
              <a:spcBef>
                <a:spcPct val="0"/>
              </a:spcBef>
            </a:pPr>
            <a:r>
              <a:rPr lang="en-US" sz="2000"/>
              <a:t>Death penalty and corporal penalties such as cutting ears and noses were very common, while forced </a:t>
            </a:r>
            <a:r>
              <a:rPr lang="en-US" sz="2000" dirty="0" err="1"/>
              <a:t>labour</a:t>
            </a:r>
            <a:r>
              <a:rPr lang="en-US" sz="2000" dirty="0"/>
              <a:t> was the most common punishments. One of the greatest achievements of Mesopotamians are the first written laws which show the level of social, political, and legal development of the Mesopotamians.</a:t>
            </a:r>
            <a:endParaRPr lang="en-US" dirty="0"/>
          </a:p>
          <a:p>
            <a:pPr marL="304800" indent="-304800">
              <a:spcBef>
                <a:spcPts val="500"/>
              </a:spcBef>
            </a:pPr>
            <a:r>
              <a:rPr lang="en-US" sz="2000" dirty="0"/>
              <a:t> King </a:t>
            </a:r>
            <a:r>
              <a:rPr lang="en-US" sz="2000" dirty="0" err="1"/>
              <a:t>Hamurabi</a:t>
            </a:r>
            <a:r>
              <a:rPr lang="en-US" sz="2000" dirty="0"/>
              <a:t> was famous for his set of laws, The Code of </a:t>
            </a:r>
            <a:r>
              <a:rPr lang="en-US" sz="2000" dirty="0" err="1"/>
              <a:t>Hamurabi</a:t>
            </a:r>
            <a:r>
              <a:rPr lang="en-US" sz="2000" dirty="0"/>
              <a:t> (created 1780 BC), which is one of the earliest sets of laws found and one of the best examples of this type of document from Mesopotamia. </a:t>
            </a:r>
            <a:endParaRPr lang="en-US" dirty="0"/>
          </a:p>
          <a:p>
            <a:pPr marL="304800" indent="-304800">
              <a:spcBef>
                <a:spcPts val="500"/>
              </a:spcBef>
            </a:pPr>
            <a:r>
              <a:rPr lang="en-US" sz="2000" dirty="0"/>
              <a:t>No one had ever set up a code of law before, but there had been many attempts over the past 400 years. </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r>
              <a:rPr lang="en-US" b="1" dirty="0" smtClean="0">
                <a:solidFill>
                  <a:schemeClr val="tx2">
                    <a:lumMod val="90000"/>
                    <a:lumOff val="10000"/>
                  </a:schemeClr>
                </a:solidFill>
                <a:latin typeface="Book Antiqua"/>
                <a:ea typeface="ヒラギノ角ゴ ProN W6" charset="-128"/>
                <a:cs typeface="Book Antiqua"/>
                <a:sym typeface="Lucida Grande" charset="0"/>
              </a:rPr>
              <a:t>Laws</a:t>
            </a:r>
            <a:endParaRPr lang="en-US" b="1" dirty="0">
              <a:solidFill>
                <a:schemeClr val="tx2">
                  <a:lumMod val="90000"/>
                  <a:lumOff val="10000"/>
                </a:schemeClr>
              </a:solidFill>
              <a:latin typeface="Book Antiqua"/>
              <a:ea typeface="ヒラギノ角ゴ ProN W6" charset="-128"/>
              <a:cs typeface="Book Antiqua"/>
              <a:sym typeface="Lucida Grande" charset="0"/>
            </a:endParaRPr>
          </a:p>
        </p:txBody>
      </p:sp>
      <p:sp>
        <p:nvSpPr>
          <p:cNvPr id="4098" name="Rectangle 2"/>
          <p:cNvSpPr>
            <a:spLocks noGrp="1" noChangeArrowheads="1"/>
          </p:cNvSpPr>
          <p:nvPr>
            <p:ph type="body" idx="1"/>
          </p:nvPr>
        </p:nvSpPr>
        <p:spPr>
          <a:xfrm>
            <a:off x="685800" y="1676400"/>
            <a:ext cx="7612064" cy="4347881"/>
          </a:xfrm>
          <a:ln/>
        </p:spPr>
        <p:txBody>
          <a:bodyPr>
            <a:noAutofit/>
          </a:bodyPr>
          <a:lstStyle/>
          <a:p>
            <a:pPr marL="304800" indent="-304800">
              <a:lnSpc>
                <a:spcPct val="80000"/>
              </a:lnSpc>
              <a:spcBef>
                <a:spcPct val="0"/>
              </a:spcBef>
            </a:pPr>
            <a:r>
              <a:rPr lang="en-US" sz="1800" dirty="0"/>
              <a:t>When a man has bought a male or female slave, and the sale is fought by a third party (the real</a:t>
            </a:r>
            <a:r>
              <a:rPr lang="en-US" sz="1800" dirty="0" smtClean="0"/>
              <a:t> owner) and is in consequence thereof declared void, the seller of the slave has to pay for all damages.</a:t>
            </a:r>
          </a:p>
          <a:p>
            <a:pPr marL="304800" indent="-304800">
              <a:lnSpc>
                <a:spcPct val="80000"/>
              </a:lnSpc>
            </a:pPr>
            <a:r>
              <a:rPr lang="en-US" sz="1800" dirty="0" smtClean="0"/>
              <a:t>When in an enclosed yard a disturbance occurs, or again, when a lion kills, his keeper shall pay all damages, and the owner of the yard shall receive the killed animals.</a:t>
            </a:r>
          </a:p>
          <a:p>
            <a:pPr marL="304800" indent="-304800">
              <a:lnSpc>
                <a:spcPct val="80000"/>
              </a:lnSpc>
            </a:pPr>
            <a:r>
              <a:rPr lang="en-US" sz="1800" dirty="0" smtClean="0"/>
              <a:t>If </a:t>
            </a:r>
            <a:r>
              <a:rPr lang="en-US" sz="1800" dirty="0"/>
              <a:t>a man sell a slave girl for money, and another party proves just claims to her, and takes her away from her present owner, the seller shall return the money to the buyer, to exactly the same amount that his receipt calls for; if in the meanwhile she has borne children, he shall in addition pay for each child one half shekel.</a:t>
            </a:r>
          </a:p>
          <a:p>
            <a:pPr marL="304800" indent="-304800">
              <a:lnSpc>
                <a:spcPct val="80000"/>
              </a:lnSpc>
            </a:pPr>
            <a:r>
              <a:rPr lang="en-US" sz="1800" dirty="0"/>
              <a:t>If a man, after having promised, either verbally or in writing, a certain dowry to his daughter, loses part of his property, he can give his daughter a dowry in accordance with the property as it is now, and neither father-in-law nor son-in-law shall go to law on that account.</a:t>
            </a:r>
            <a:endParaRPr lang="en-US" sz="1800" dirty="0" smtClean="0"/>
          </a:p>
          <a:p>
            <a:pPr marL="304800" indent="-304800">
              <a:lnSpc>
                <a:spcPct val="80000"/>
              </a:lnSpc>
            </a:pPr>
            <a:r>
              <a:rPr lang="en-US" sz="1800" dirty="0" smtClean="0"/>
              <a:t>If a man has given his daughter a dowry, and the daughter dies without an issue, the dowry reverts to the house of her father.</a:t>
            </a:r>
            <a:endParaRPr lang="en-US" sz="1800"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Education in Mesopotamia </a:t>
            </a:r>
            <a:endParaRPr lang="en-US" dirty="0"/>
          </a:p>
        </p:txBody>
      </p:sp>
      <p:sp>
        <p:nvSpPr>
          <p:cNvPr id="3" name="Content Placeholder 2"/>
          <p:cNvSpPr>
            <a:spLocks noGrp="1"/>
          </p:cNvSpPr>
          <p:nvPr>
            <p:ph idx="1"/>
          </p:nvPr>
        </p:nvSpPr>
        <p:spPr>
          <a:xfrm>
            <a:off x="765175" y="1752600"/>
            <a:ext cx="7612064" cy="4755775"/>
          </a:xfrm>
        </p:spPr>
        <p:txBody>
          <a:bodyPr>
            <a:noAutofit/>
          </a:bodyPr>
          <a:lstStyle/>
          <a:p>
            <a:r>
              <a:rPr lang="en-US" sz="1600" dirty="0" smtClean="0"/>
              <a:t>Education was not compulsory or universal.</a:t>
            </a:r>
          </a:p>
          <a:p>
            <a:r>
              <a:rPr lang="en-US" sz="1600" dirty="0" smtClean="0"/>
              <a:t>Only rich kids went (very expensive)</a:t>
            </a:r>
          </a:p>
          <a:p>
            <a:r>
              <a:rPr lang="en-US" sz="1600" dirty="0" smtClean="0"/>
              <a:t>Kids learned to read/write cuneiform.</a:t>
            </a:r>
          </a:p>
          <a:p>
            <a:r>
              <a:rPr lang="en-US" sz="1600" dirty="0" smtClean="0"/>
              <a:t>Aim of school was to bring out more scholars ( people realized the educated people were needed in every day life) </a:t>
            </a:r>
          </a:p>
          <a:p>
            <a:r>
              <a:rPr lang="en-US" sz="1600" dirty="0" smtClean="0"/>
              <a:t>Students learned math tables, wrote essays, worked out practical problems (of accounting), and were taught land measurement.</a:t>
            </a:r>
          </a:p>
          <a:p>
            <a:r>
              <a:rPr lang="en-US" sz="1600" dirty="0" smtClean="0"/>
              <a:t>Text books were written by priests and included hymns, proverbs, theological poetry, learned of the fall of cities, and epics of legendary heroes.</a:t>
            </a:r>
          </a:p>
          <a:p>
            <a:r>
              <a:rPr lang="en-US" sz="1600" dirty="0" smtClean="0"/>
              <a:t>Schools were usually situated in or connected to a temple.</a:t>
            </a:r>
          </a:p>
          <a:p>
            <a:r>
              <a:rPr lang="en-US" sz="1600" dirty="0" smtClean="0"/>
              <a:t>Priest taught most-some of the classes (depending on which city-states you were in and availability of priests).   </a:t>
            </a:r>
            <a:endParaRPr lang="en-US" sz="1600"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7612063" cy="1417638"/>
          </a:xfrm>
        </p:spPr>
        <p:txBody>
          <a:bodyPr>
            <a:normAutofit/>
          </a:bodyPr>
          <a:lstStyle/>
          <a:p>
            <a:r>
              <a:rPr lang="en-US" dirty="0" smtClean="0"/>
              <a:t>Economy in Mesopotamia</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Sumer created the first ever economy (using stones to trade)</a:t>
            </a:r>
          </a:p>
          <a:p>
            <a:r>
              <a:rPr lang="en-US" dirty="0" smtClean="0"/>
              <a:t>Agriculture a big part of trade</a:t>
            </a:r>
          </a:p>
          <a:p>
            <a:r>
              <a:rPr lang="en-US" dirty="0" smtClean="0"/>
              <a:t>Surplus of food</a:t>
            </a:r>
          </a:p>
          <a:p>
            <a:r>
              <a:rPr lang="en-US" dirty="0" smtClean="0"/>
              <a:t>River main way to trade from north-south</a:t>
            </a:r>
          </a:p>
          <a:p>
            <a:r>
              <a:rPr lang="en-US" dirty="0" smtClean="0"/>
              <a:t>Merchants traded to far way places in the middle east and had many agents to trade with.</a:t>
            </a:r>
          </a:p>
          <a:p>
            <a:r>
              <a:rPr lang="en-US" dirty="0" smtClean="0"/>
              <a:t>Sumerians had a dairy industry, wove fine woolen goods, and raised flax for linen products.</a:t>
            </a:r>
          </a:p>
          <a:p>
            <a:r>
              <a:rPr lang="en-US" dirty="0" smtClean="0"/>
              <a:t>Sumerians became very rich.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3314" name="Content Placeholder 6" descr="Screen shot 2010-09-26 at 10.48.48.png"/>
          <p:cNvPicPr>
            <a:picLocks noGrp="1" noChangeAspect="1"/>
          </p:cNvPicPr>
          <p:nvPr>
            <p:ph sz="half" idx="1"/>
          </p:nvPr>
        </p:nvPicPr>
        <p:blipFill>
          <a:blip r:embed="rId2">
            <a:lum bright="10000"/>
            <a:alphaModFix amt="67000"/>
          </a:blip>
          <a:srcRect/>
          <a:stretch>
            <a:fillRect/>
          </a:stretch>
        </p:blipFill>
        <p:spPr>
          <a:xfrm>
            <a:off x="-935038" y="0"/>
            <a:ext cx="10285413" cy="6897688"/>
          </a:xfrm>
          <a:noFill/>
        </p:spPr>
      </p:pic>
      <p:sp>
        <p:nvSpPr>
          <p:cNvPr id="13315" name="Title 1"/>
          <p:cNvSpPr>
            <a:spLocks noGrp="1"/>
          </p:cNvSpPr>
          <p:nvPr>
            <p:ph type="title"/>
          </p:nvPr>
        </p:nvSpPr>
        <p:spPr>
          <a:xfrm>
            <a:off x="77788" y="274638"/>
            <a:ext cx="8229600" cy="1143000"/>
          </a:xfrm>
        </p:spPr>
        <p:txBody>
          <a:bodyPr/>
          <a:lstStyle/>
          <a:p>
            <a:pPr eaLnBrk="1" hangingPunct="1"/>
            <a:r>
              <a:rPr lang="en-US" sz="3600" b="1" smtClean="0"/>
              <a:t>THE LOST LANGUAGE OF MESOPOTAMIA</a:t>
            </a:r>
          </a:p>
        </p:txBody>
      </p:sp>
      <p:sp>
        <p:nvSpPr>
          <p:cNvPr id="13316" name="Content Placeholder 8"/>
          <p:cNvSpPr>
            <a:spLocks noGrp="1"/>
          </p:cNvSpPr>
          <p:nvPr>
            <p:ph sz="half" idx="2"/>
          </p:nvPr>
        </p:nvSpPr>
        <p:spPr>
          <a:xfrm>
            <a:off x="230188" y="1417638"/>
            <a:ext cx="8077200" cy="5237162"/>
          </a:xfrm>
        </p:spPr>
        <p:txBody>
          <a:bodyPr>
            <a:normAutofit fontScale="92500"/>
          </a:bodyPr>
          <a:lstStyle/>
          <a:p>
            <a:r>
              <a:rPr lang="en-US" b="1" smtClean="0"/>
              <a:t>Language known as Sumerian </a:t>
            </a:r>
          </a:p>
          <a:p>
            <a:r>
              <a:rPr lang="en-US" b="1" smtClean="0"/>
              <a:t>Spoken Around 2000 BC</a:t>
            </a:r>
          </a:p>
          <a:p>
            <a:r>
              <a:rPr lang="en-US" b="1" smtClean="0"/>
              <a:t>Replaced by Akkadian as a spoken language</a:t>
            </a:r>
          </a:p>
          <a:p>
            <a:r>
              <a:rPr lang="en-US" b="1" smtClean="0"/>
              <a:t>Used as religious and scientific purposes after that</a:t>
            </a:r>
          </a:p>
          <a:p>
            <a:r>
              <a:rPr lang="en-US" b="1" smtClean="0"/>
              <a:t>Divided in several time periods:</a:t>
            </a:r>
          </a:p>
          <a:p>
            <a:pPr lvl="3"/>
            <a:r>
              <a:rPr lang="en-US" sz="2000" b="1" smtClean="0"/>
              <a:t>Archaic Sumerian (3100-2600 BCE)</a:t>
            </a:r>
          </a:p>
          <a:p>
            <a:pPr lvl="3"/>
            <a:r>
              <a:rPr lang="en-US" sz="2000" b="1" smtClean="0"/>
              <a:t>Classical Sumerian (2600-2300 BCE)</a:t>
            </a:r>
          </a:p>
          <a:p>
            <a:pPr lvl="3"/>
            <a:r>
              <a:rPr lang="en-US" sz="2000" b="1" smtClean="0"/>
              <a:t> Neo- Sumerian (2300-2000 BCE)</a:t>
            </a:r>
          </a:p>
          <a:p>
            <a:pPr lvl="3"/>
            <a:r>
              <a:rPr lang="en-US" sz="2000" b="1" smtClean="0"/>
              <a:t>Post Sumerian (2000-100 BCE)</a:t>
            </a:r>
          </a:p>
          <a:p>
            <a:r>
              <a:rPr lang="en-US" b="1" smtClean="0"/>
              <a:t>Used in the same way as Ancient Greek and Latin after time periods</a:t>
            </a:r>
          </a:p>
          <a:p>
            <a:pPr lvl="3">
              <a:buFont typeface="Arial" charset="0"/>
              <a:buNone/>
            </a:pPr>
            <a:endParaRPr lang="en-US" smtClean="0"/>
          </a:p>
          <a:p>
            <a:pPr lvl="3">
              <a:buFont typeface="Arial" charset="0"/>
              <a:buNone/>
            </a:pPr>
            <a:r>
              <a:rPr lang="en-US" smtClean="0"/>
              <a:t> </a:t>
            </a:r>
          </a:p>
        </p:txBody>
      </p:sp>
      <p:sp>
        <p:nvSpPr>
          <p:cNvPr id="13317" name="TextBox 3"/>
          <p:cNvSpPr txBox="1">
            <a:spLocks noChangeArrowheads="1"/>
          </p:cNvSpPr>
          <p:nvPr/>
        </p:nvSpPr>
        <p:spPr bwMode="auto">
          <a:xfrm>
            <a:off x="-488950" y="0"/>
            <a:ext cx="185737" cy="369888"/>
          </a:xfrm>
          <a:prstGeom prst="rect">
            <a:avLst/>
          </a:prstGeom>
          <a:noFill/>
          <a:ln w="9525">
            <a:noFill/>
            <a:miter lim="800000"/>
            <a:headEnd/>
            <a:tailEnd/>
          </a:ln>
        </p:spPr>
        <p:txBody>
          <a:bodyPr wrap="none">
            <a:prstTxWarp prst="textNoShape">
              <a:avLst/>
            </a:prstTxWarp>
            <a:spAutoFit/>
          </a:bodyPr>
          <a:lstStyle/>
          <a:p>
            <a:endParaRPr lang="en-US">
              <a:latin typeface="Calibri"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4338" name="Content Placeholder 6" descr="Screen shot 2010-09-26 at 10.48.48.png"/>
          <p:cNvPicPr>
            <a:picLocks noGrp="1" noChangeAspect="1"/>
          </p:cNvPicPr>
          <p:nvPr>
            <p:ph sz="half" idx="1"/>
          </p:nvPr>
        </p:nvPicPr>
        <p:blipFill>
          <a:blip r:embed="rId2">
            <a:lum bright="12000"/>
            <a:alphaModFix amt="74000"/>
          </a:blip>
          <a:srcRect/>
          <a:stretch>
            <a:fillRect/>
          </a:stretch>
        </p:blipFill>
        <p:spPr>
          <a:xfrm>
            <a:off x="-935038" y="0"/>
            <a:ext cx="10285413" cy="6897688"/>
          </a:xfrm>
          <a:noFill/>
        </p:spPr>
      </p:pic>
      <p:sp>
        <p:nvSpPr>
          <p:cNvPr id="14339" name="Content Placeholder 8"/>
          <p:cNvSpPr>
            <a:spLocks noGrp="1"/>
          </p:cNvSpPr>
          <p:nvPr>
            <p:ph sz="half" idx="2"/>
          </p:nvPr>
        </p:nvSpPr>
        <p:spPr>
          <a:xfrm>
            <a:off x="160338" y="828675"/>
            <a:ext cx="8983662" cy="4389438"/>
          </a:xfrm>
        </p:spPr>
        <p:txBody>
          <a:bodyPr/>
          <a:lstStyle/>
          <a:p>
            <a:r>
              <a:rPr lang="en-US" b="1" smtClean="0"/>
              <a:t>Deciphered in the 19</a:t>
            </a:r>
            <a:r>
              <a:rPr lang="en-US" b="1" baseline="30000" smtClean="0"/>
              <a:t>th</a:t>
            </a:r>
            <a:r>
              <a:rPr lang="en-US" b="1" smtClean="0"/>
              <a:t> Century</a:t>
            </a:r>
          </a:p>
          <a:p>
            <a:r>
              <a:rPr lang="en-US" b="1" smtClean="0"/>
              <a:t>Cuneiform symbols were significantly reduced but not yet the alphabet</a:t>
            </a:r>
          </a:p>
          <a:p>
            <a:r>
              <a:rPr lang="en-US" b="1" smtClean="0"/>
              <a:t>It is the oldest written and spoken language of Mesopotamia </a:t>
            </a:r>
          </a:p>
          <a:p>
            <a:r>
              <a:rPr lang="en-US" b="1" smtClean="0"/>
              <a:t>Two Tenses</a:t>
            </a:r>
          </a:p>
          <a:p>
            <a:r>
              <a:rPr lang="en-US" b="1" smtClean="0"/>
              <a:t>Constructed with large number of homophones </a:t>
            </a:r>
          </a:p>
          <a:p>
            <a:pPr lvl="3">
              <a:buFont typeface="Arial" charset="0"/>
              <a:buNone/>
            </a:pPr>
            <a:endParaRPr lang="en-US" smtClean="0"/>
          </a:p>
          <a:p>
            <a:pPr lvl="3">
              <a:buFont typeface="Arial" charset="0"/>
              <a:buNone/>
            </a:pPr>
            <a:r>
              <a:rPr lang="en-US" smtClean="0"/>
              <a:t> </a:t>
            </a:r>
          </a:p>
        </p:txBody>
      </p:sp>
      <p:sp>
        <p:nvSpPr>
          <p:cNvPr id="14340" name="TextBox 3"/>
          <p:cNvSpPr txBox="1">
            <a:spLocks noChangeArrowheads="1"/>
          </p:cNvSpPr>
          <p:nvPr/>
        </p:nvSpPr>
        <p:spPr bwMode="auto">
          <a:xfrm>
            <a:off x="-488950" y="0"/>
            <a:ext cx="185737" cy="369888"/>
          </a:xfrm>
          <a:prstGeom prst="rect">
            <a:avLst/>
          </a:prstGeom>
          <a:noFill/>
          <a:ln w="9525">
            <a:noFill/>
            <a:miter lim="800000"/>
            <a:headEnd/>
            <a:tailEnd/>
          </a:ln>
        </p:spPr>
        <p:txBody>
          <a:bodyPr wrap="none">
            <a:prstTxWarp prst="textNoShape">
              <a:avLst/>
            </a:prstTxWarp>
            <a:spAutoFit/>
          </a:bodyPr>
          <a:lstStyle/>
          <a:p>
            <a:endParaRPr lang="en-US">
              <a:latin typeface="Calibri" charset="0"/>
            </a:endParaRPr>
          </a:p>
        </p:txBody>
      </p:sp>
      <p:pic>
        <p:nvPicPr>
          <p:cNvPr id="14341" name="Picture 5" descr="Screen shot 2010-09-26 at 11.58.14.png"/>
          <p:cNvPicPr>
            <a:picLocks noChangeAspect="1"/>
          </p:cNvPicPr>
          <p:nvPr/>
        </p:nvPicPr>
        <p:blipFill>
          <a:blip r:embed="rId3"/>
          <a:srcRect/>
          <a:stretch>
            <a:fillRect/>
          </a:stretch>
        </p:blipFill>
        <p:spPr bwMode="auto">
          <a:xfrm>
            <a:off x="334963" y="4640263"/>
            <a:ext cx="3303587" cy="13509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5362" name="Content Placeholder 5" descr="Screen shot 2010-09-26 at 11.54.27.png"/>
          <p:cNvPicPr>
            <a:picLocks noGrp="1" noChangeAspect="1"/>
          </p:cNvPicPr>
          <p:nvPr>
            <p:ph sz="half" idx="1"/>
          </p:nvPr>
        </p:nvPicPr>
        <p:blipFill>
          <a:blip r:embed="rId2">
            <a:lum bright="4000"/>
            <a:alphaModFix amt="39000"/>
          </a:blip>
          <a:srcRect/>
          <a:stretch>
            <a:fillRect/>
          </a:stretch>
        </p:blipFill>
        <p:spPr>
          <a:xfrm>
            <a:off x="-195263" y="0"/>
            <a:ext cx="9339263" cy="6858000"/>
          </a:xfrm>
          <a:noFill/>
        </p:spPr>
      </p:pic>
      <p:sp>
        <p:nvSpPr>
          <p:cNvPr id="15363" name="Title 1"/>
          <p:cNvSpPr>
            <a:spLocks noGrp="1"/>
          </p:cNvSpPr>
          <p:nvPr>
            <p:ph type="title"/>
          </p:nvPr>
        </p:nvSpPr>
        <p:spPr/>
        <p:txBody>
          <a:bodyPr/>
          <a:lstStyle/>
          <a:p>
            <a:pPr eaLnBrk="1" hangingPunct="1"/>
            <a:r>
              <a:rPr lang="en-US" b="1" smtClean="0"/>
              <a:t>CULTURE OF MESOPOTAMIA</a:t>
            </a:r>
          </a:p>
        </p:txBody>
      </p:sp>
      <p:sp>
        <p:nvSpPr>
          <p:cNvPr id="15364" name="Content Placeholder 4"/>
          <p:cNvSpPr>
            <a:spLocks noGrp="1"/>
          </p:cNvSpPr>
          <p:nvPr>
            <p:ph sz="half" idx="2"/>
          </p:nvPr>
        </p:nvSpPr>
        <p:spPr>
          <a:xfrm>
            <a:off x="1095375" y="1600200"/>
            <a:ext cx="6994525" cy="4935538"/>
          </a:xfrm>
        </p:spPr>
        <p:txBody>
          <a:bodyPr/>
          <a:lstStyle/>
          <a:p>
            <a:r>
              <a:rPr lang="en-US" b="1" smtClean="0"/>
              <a:t>Polytheistic</a:t>
            </a:r>
          </a:p>
          <a:p>
            <a:r>
              <a:rPr lang="en-US" b="1" smtClean="0"/>
              <a:t>Educational and law system</a:t>
            </a:r>
          </a:p>
          <a:p>
            <a:r>
              <a:rPr lang="en-US" b="1" smtClean="0"/>
              <a:t>Punishment and Order in School</a:t>
            </a:r>
          </a:p>
          <a:p>
            <a:r>
              <a:rPr lang="en-US" b="1" smtClean="0"/>
              <a:t>Beliefs that Gods created them</a:t>
            </a:r>
          </a:p>
          <a:p>
            <a:r>
              <a:rPr lang="en-US" b="1" smtClean="0"/>
              <a:t>The code of Hammurabi was their written law</a:t>
            </a:r>
          </a:p>
          <a:p>
            <a:r>
              <a:rPr lang="en-US" b="1" smtClean="0"/>
              <a:t>There is no evidence of doctors or medical practices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6386" name="Content Placeholder 5" descr="Screen shot 2010-09-26 at 11.54.27.png"/>
          <p:cNvPicPr>
            <a:picLocks noGrp="1" noChangeAspect="1"/>
          </p:cNvPicPr>
          <p:nvPr>
            <p:ph sz="half" idx="1"/>
          </p:nvPr>
        </p:nvPicPr>
        <p:blipFill>
          <a:blip r:embed="rId2">
            <a:lum bright="4000"/>
            <a:alphaModFix amt="36000"/>
          </a:blip>
          <a:srcRect/>
          <a:stretch>
            <a:fillRect/>
          </a:stretch>
        </p:blipFill>
        <p:spPr>
          <a:xfrm>
            <a:off x="0" y="0"/>
            <a:ext cx="9339263" cy="6858000"/>
          </a:xfrm>
          <a:noFill/>
        </p:spPr>
      </p:pic>
      <p:sp>
        <p:nvSpPr>
          <p:cNvPr id="16387" name="Content Placeholder 4"/>
          <p:cNvSpPr>
            <a:spLocks noGrp="1"/>
          </p:cNvSpPr>
          <p:nvPr>
            <p:ph sz="half" idx="2"/>
          </p:nvPr>
        </p:nvSpPr>
        <p:spPr>
          <a:xfrm>
            <a:off x="889000" y="993775"/>
            <a:ext cx="7351713" cy="3824288"/>
          </a:xfrm>
        </p:spPr>
        <p:txBody>
          <a:bodyPr/>
          <a:lstStyle/>
          <a:p>
            <a:r>
              <a:rPr lang="en-US" b="1" smtClean="0"/>
              <a:t>Festivals</a:t>
            </a:r>
          </a:p>
          <a:p>
            <a:r>
              <a:rPr lang="en-US" b="1" smtClean="0"/>
              <a:t>Music and musical instruments were commonly found</a:t>
            </a:r>
          </a:p>
          <a:p>
            <a:r>
              <a:rPr lang="en-US" b="1" smtClean="0"/>
              <a:t>Songs were even written for Gods</a:t>
            </a:r>
          </a:p>
          <a:p>
            <a:r>
              <a:rPr lang="en-US" b="1" smtClean="0"/>
              <a:t>Kings hunted as a pass time while commoners wrestled in the streets</a:t>
            </a:r>
          </a:p>
          <a:p>
            <a:r>
              <a:rPr lang="en-US" b="1" smtClean="0"/>
              <a:t>People were buried the same way as today</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r>
              <a:rPr lang="en-GB" dirty="0" smtClean="0">
                <a:solidFill>
                  <a:schemeClr val="tx2">
                    <a:lumMod val="90000"/>
                    <a:lumOff val="10000"/>
                  </a:schemeClr>
                </a:solidFill>
              </a:rPr>
              <a:t>Bibliography </a:t>
            </a:r>
          </a:p>
        </p:txBody>
      </p:sp>
      <p:sp>
        <p:nvSpPr>
          <p:cNvPr id="16386" name="Content Placeholder 2"/>
          <p:cNvSpPr>
            <a:spLocks noGrp="1"/>
          </p:cNvSpPr>
          <p:nvPr>
            <p:ph idx="1"/>
          </p:nvPr>
        </p:nvSpPr>
        <p:spPr/>
        <p:txBody>
          <a:bodyPr>
            <a:normAutofit fontScale="85000" lnSpcReduction="20000"/>
          </a:bodyPr>
          <a:lstStyle/>
          <a:p>
            <a:r>
              <a:rPr lang="en-GB" sz="2800" dirty="0" smtClean="0">
                <a:hlinkClick r:id="rId2"/>
              </a:rPr>
              <a:t>http://www.huntfor.com/arthistory/ancient/mesopotamia.htm</a:t>
            </a:r>
            <a:endParaRPr lang="en-GB" sz="2800" dirty="0" smtClean="0"/>
          </a:p>
          <a:p>
            <a:r>
              <a:rPr lang="en-GB" sz="2800" dirty="0" smtClean="0">
                <a:hlinkClick r:id="rId3"/>
              </a:rPr>
              <a:t>http://newworldencyclopedia.org/entry/Mesopotamian_Religion</a:t>
            </a:r>
            <a:r>
              <a:rPr lang="en-GB" sz="2800" dirty="0" smtClean="0"/>
              <a:t> </a:t>
            </a:r>
          </a:p>
          <a:p>
            <a:r>
              <a:rPr lang="en-GB" sz="2800" dirty="0" smtClean="0">
                <a:hlinkClick r:id="rId4"/>
              </a:rPr>
              <a:t>http://www.talktalk.co.uk/reference/encyclopedia/hutchinson/m0029818.html</a:t>
            </a:r>
            <a:r>
              <a:rPr lang="en-GB" sz="2800" dirty="0" smtClean="0"/>
              <a:t> </a:t>
            </a:r>
          </a:p>
          <a:p>
            <a:r>
              <a:rPr lang="en-GB" sz="2800" dirty="0" smtClean="0">
                <a:hlinkClick r:id="rId5"/>
              </a:rPr>
              <a:t>http://history101.com/lessons/art_history_lessons/mesopotamian_art_lesson.htm</a:t>
            </a:r>
            <a:r>
              <a:rPr lang="en-GB" sz="2800" dirty="0" smtClean="0"/>
              <a:t> </a:t>
            </a:r>
          </a:p>
          <a:p>
            <a:r>
              <a:rPr lang="en-US" sz="2800" dirty="0" smtClean="0">
                <a:hlinkClick r:id="rId6"/>
              </a:rPr>
              <a:t>http://ancienthistory.about.com/cs/nemythology/a/mesopotamiarel.htm</a:t>
            </a:r>
            <a:r>
              <a:rPr lang="en-US" sz="2800" dirty="0" smtClean="0"/>
              <a:t> </a:t>
            </a:r>
            <a:endParaRPr lang="en-GB" sz="2800" dirty="0" smtClean="0"/>
          </a:p>
          <a:p>
            <a:endParaRPr lang="en-GB" dirty="0" smtClean="0"/>
          </a:p>
          <a:p>
            <a:endParaRPr lang="en-GB"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3" name="Title 1"/>
          <p:cNvSpPr>
            <a:spLocks noGrp="1"/>
          </p:cNvSpPr>
          <p:nvPr>
            <p:ph type="title"/>
          </p:nvPr>
        </p:nvSpPr>
        <p:spPr/>
        <p:txBody>
          <a:bodyPr/>
          <a:lstStyle/>
          <a:p>
            <a:pPr eaLnBrk="1" hangingPunct="1"/>
            <a:r>
              <a:rPr lang="en-US" b="1" dirty="0" smtClean="0">
                <a:solidFill>
                  <a:schemeClr val="tx2">
                    <a:lumMod val="90000"/>
                    <a:lumOff val="10000"/>
                  </a:schemeClr>
                </a:solidFill>
              </a:rPr>
              <a:t>CULTURE OF MESOPOTAMIA</a:t>
            </a:r>
          </a:p>
        </p:txBody>
      </p:sp>
      <p:sp>
        <p:nvSpPr>
          <p:cNvPr id="15364" name="Content Placeholder 4"/>
          <p:cNvSpPr>
            <a:spLocks noGrp="1"/>
          </p:cNvSpPr>
          <p:nvPr>
            <p:ph sz="half" idx="2"/>
          </p:nvPr>
        </p:nvSpPr>
        <p:spPr>
          <a:xfrm>
            <a:off x="1066800" y="1922462"/>
            <a:ext cx="6994525" cy="4935538"/>
          </a:xfrm>
        </p:spPr>
        <p:txBody>
          <a:bodyPr/>
          <a:lstStyle/>
          <a:p>
            <a:r>
              <a:rPr lang="en-US" b="1" dirty="0" smtClean="0"/>
              <a:t>Polytheistic</a:t>
            </a:r>
          </a:p>
          <a:p>
            <a:r>
              <a:rPr lang="en-US" b="1" dirty="0" smtClean="0"/>
              <a:t>Educational and law system</a:t>
            </a:r>
          </a:p>
          <a:p>
            <a:r>
              <a:rPr lang="en-US" b="1" dirty="0" smtClean="0"/>
              <a:t>Punishment and Order in School</a:t>
            </a:r>
          </a:p>
          <a:p>
            <a:r>
              <a:rPr lang="en-US" b="1" dirty="0" smtClean="0"/>
              <a:t>Beliefs that Gods created them</a:t>
            </a:r>
          </a:p>
          <a:p>
            <a:r>
              <a:rPr lang="en-US" b="1" dirty="0" smtClean="0"/>
              <a:t>The code of Hammurabi was their written law</a:t>
            </a:r>
          </a:p>
          <a:p>
            <a:r>
              <a:rPr lang="en-US" b="1" dirty="0" smtClean="0"/>
              <a:t>There is no evidence of doctors or medical practices</a:t>
            </a:r>
          </a:p>
        </p:txBody>
      </p:sp>
      <p:sp>
        <p:nvSpPr>
          <p:cNvPr id="6" name="Action Button: Forward or Next 5">
            <a:hlinkClick r:id="" action="ppaction://hlinkshowjump?jump=nextslide" highlightClick="1"/>
          </p:cNvPr>
          <p:cNvSpPr/>
          <p:nvPr/>
        </p:nvSpPr>
        <p:spPr>
          <a:xfrm>
            <a:off x="7772400" y="5562600"/>
            <a:ext cx="609600" cy="457200"/>
          </a:xfrm>
          <a:prstGeom prst="actionButtonForwardNex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Recorded Sound">
            <a:hlinkClick r:id="" action="ppaction://media"/>
          </p:cNvPr>
          <p:cNvPicPr>
            <a:picLocks noRot="1" noChangeAspect="1"/>
          </p:cNvPicPr>
          <p:nvPr>
            <a:wavAudioFile r:embed="rId1" name="Recorded Sound"/>
          </p:nvPr>
        </p:nvPicPr>
        <p:blipFill>
          <a:blip r:embed="rId3"/>
          <a:stretch>
            <a:fillRect/>
          </a:stretch>
        </p:blipFill>
        <p:spPr>
          <a:xfrm>
            <a:off x="7543800" y="609600"/>
            <a:ext cx="282575" cy="282575"/>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000" fill="hold"/>
                                        <p:tgtEl>
                                          <p:spTgt spid="8"/>
                                        </p:tgtEl>
                                      </p:cBhvr>
                                    </p:cmd>
                                  </p:childTnLst>
                                </p:cTn>
                              </p:par>
                            </p:childTnLst>
                          </p:cTn>
                        </p:par>
                      </p:childTnLst>
                    </p:cTn>
                  </p:par>
                </p:childTnLst>
              </p:cTn>
              <p:nextCondLst>
                <p:cond evt="onClick" delay="0">
                  <p:tgtEl>
                    <p:spTgt spid="8"/>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7" name="Content Placeholder 4"/>
          <p:cNvSpPr>
            <a:spLocks noGrp="1"/>
          </p:cNvSpPr>
          <p:nvPr>
            <p:ph sz="half" idx="2"/>
          </p:nvPr>
        </p:nvSpPr>
        <p:spPr>
          <a:xfrm>
            <a:off x="838200" y="2209800"/>
            <a:ext cx="7351713" cy="3824288"/>
          </a:xfrm>
        </p:spPr>
        <p:txBody>
          <a:bodyPr/>
          <a:lstStyle/>
          <a:p>
            <a:r>
              <a:rPr lang="en-US" b="1" dirty="0" smtClean="0"/>
              <a:t>Festivals</a:t>
            </a:r>
          </a:p>
          <a:p>
            <a:r>
              <a:rPr lang="en-US" b="1" dirty="0" smtClean="0"/>
              <a:t>Music and musical instruments were commonly found</a:t>
            </a:r>
          </a:p>
          <a:p>
            <a:r>
              <a:rPr lang="en-US" b="1" dirty="0" smtClean="0"/>
              <a:t>Songs were even written for Gods</a:t>
            </a:r>
          </a:p>
          <a:p>
            <a:r>
              <a:rPr lang="en-US" b="1" dirty="0" smtClean="0"/>
              <a:t>Kings hunted as a pass time while commoners wrestled in the streets</a:t>
            </a:r>
          </a:p>
          <a:p>
            <a:r>
              <a:rPr lang="en-US" b="1" dirty="0" smtClean="0"/>
              <a:t>People were buried the same way as today</a:t>
            </a:r>
          </a:p>
        </p:txBody>
      </p:sp>
      <p:sp>
        <p:nvSpPr>
          <p:cNvPr id="6" name="Title 1"/>
          <p:cNvSpPr>
            <a:spLocks noGrp="1"/>
          </p:cNvSpPr>
          <p:nvPr>
            <p:ph type="title"/>
          </p:nvPr>
        </p:nvSpPr>
        <p:spPr>
          <a:xfrm>
            <a:off x="765174" y="79468"/>
            <a:ext cx="7612063" cy="1417638"/>
          </a:xfrm>
        </p:spPr>
        <p:txBody>
          <a:bodyPr/>
          <a:lstStyle/>
          <a:p>
            <a:pPr eaLnBrk="1" hangingPunct="1"/>
            <a:r>
              <a:rPr lang="en-US" b="1" dirty="0" smtClean="0">
                <a:solidFill>
                  <a:schemeClr val="tx2">
                    <a:lumMod val="90000"/>
                    <a:lumOff val="10000"/>
                  </a:schemeClr>
                </a:solidFill>
              </a:rPr>
              <a:t>CULTURE OF MESOPOTAMIA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en-GB" dirty="0" smtClean="0">
                <a:solidFill>
                  <a:schemeClr val="tx2">
                    <a:lumMod val="90000"/>
                    <a:lumOff val="10000"/>
                  </a:schemeClr>
                </a:solidFill>
              </a:rPr>
              <a:t>Mesopotamian</a:t>
            </a:r>
            <a:r>
              <a:rPr lang="en-GB" dirty="0" smtClean="0"/>
              <a:t> </a:t>
            </a:r>
            <a:r>
              <a:rPr lang="en-GB" dirty="0" smtClean="0">
                <a:solidFill>
                  <a:schemeClr val="tx2">
                    <a:lumMod val="90000"/>
                    <a:lumOff val="10000"/>
                  </a:schemeClr>
                </a:solidFill>
              </a:rPr>
              <a:t>Art </a:t>
            </a:r>
          </a:p>
        </p:txBody>
      </p:sp>
      <p:sp>
        <p:nvSpPr>
          <p:cNvPr id="15362" name="Content Placeholder 2"/>
          <p:cNvSpPr>
            <a:spLocks noGrp="1"/>
          </p:cNvSpPr>
          <p:nvPr>
            <p:ph idx="1"/>
          </p:nvPr>
        </p:nvSpPr>
        <p:spPr/>
        <p:txBody>
          <a:bodyPr/>
          <a:lstStyle/>
          <a:p>
            <a:r>
              <a:rPr lang="en-GB" dirty="0" smtClean="0"/>
              <a:t>Art in Mesopotamia ranged from statues to music. </a:t>
            </a:r>
          </a:p>
          <a:p>
            <a:r>
              <a:rPr lang="en-GB" dirty="0" smtClean="0"/>
              <a:t>Mesopotamians made statues of gods as humans and human/animal creatures</a:t>
            </a:r>
          </a:p>
          <a:p>
            <a:r>
              <a:rPr lang="en-GB" dirty="0" smtClean="0"/>
              <a:t>Some human sculptures had long beards which represented power.</a:t>
            </a:r>
          </a:p>
          <a:p>
            <a:r>
              <a:rPr lang="en-GB" dirty="0" smtClean="0"/>
              <a:t>Paintings showed stories of battles or power of their ruler. </a:t>
            </a:r>
          </a:p>
          <a:p>
            <a:pPr>
              <a:buFont typeface="Arial" charset="0"/>
              <a:buNone/>
            </a:pPr>
            <a:endParaRPr lang="en-GB" dirty="0" smtClean="0"/>
          </a:p>
          <a:p>
            <a:endParaRPr lang="en-GB" dirty="0" smtClean="0"/>
          </a:p>
        </p:txBody>
      </p:sp>
      <p:pic>
        <p:nvPicPr>
          <p:cNvPr id="4" name="Recorded Sound">
            <a:hlinkClick r:id="" action="ppaction://media"/>
          </p:cNvPr>
          <p:cNvPicPr>
            <a:picLocks noRot="1" noChangeAspect="1"/>
          </p:cNvPicPr>
          <p:nvPr>
            <a:wavAudioFile r:embed="rId1" name="Recorded Sound"/>
          </p:nvPr>
        </p:nvPicPr>
        <p:blipFill>
          <a:blip r:embed="rId3"/>
          <a:stretch>
            <a:fillRect/>
          </a:stretch>
        </p:blipFill>
        <p:spPr>
          <a:xfrm>
            <a:off x="7696200" y="685800"/>
            <a:ext cx="282575" cy="282575"/>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2"/>
          <p:cNvSpPr>
            <a:spLocks noGrp="1"/>
          </p:cNvSpPr>
          <p:nvPr>
            <p:ph type="title"/>
          </p:nvPr>
        </p:nvSpPr>
        <p:spPr/>
        <p:txBody>
          <a:bodyPr vert="horz"/>
          <a:lstStyle/>
          <a:p>
            <a:r>
              <a:rPr lang="en-GB" dirty="0" smtClean="0">
                <a:solidFill>
                  <a:schemeClr val="tx2">
                    <a:lumMod val="90000"/>
                    <a:lumOff val="10000"/>
                  </a:schemeClr>
                </a:solidFill>
              </a:rPr>
              <a:t>Mesopotamian Art</a:t>
            </a:r>
          </a:p>
        </p:txBody>
      </p:sp>
      <p:sp>
        <p:nvSpPr>
          <p:cNvPr id="17411" name="Rectangle 3"/>
          <p:cNvSpPr>
            <a:spLocks noGrp="1"/>
          </p:cNvSpPr>
          <p:nvPr>
            <p:ph idx="1"/>
          </p:nvPr>
        </p:nvSpPr>
        <p:spPr/>
        <p:txBody>
          <a:bodyPr>
            <a:normAutofit/>
          </a:bodyPr>
          <a:lstStyle/>
          <a:p>
            <a:pPr>
              <a:lnSpc>
                <a:spcPct val="80000"/>
              </a:lnSpc>
            </a:pPr>
            <a:r>
              <a:rPr lang="en-GB" sz="2000" dirty="0" smtClean="0"/>
              <a:t>Mesopotamian Art can be split into four different time periods. </a:t>
            </a:r>
          </a:p>
          <a:p>
            <a:pPr>
              <a:lnSpc>
                <a:spcPct val="80000"/>
              </a:lnSpc>
            </a:pPr>
            <a:r>
              <a:rPr lang="en-GB" sz="2000" dirty="0" smtClean="0"/>
              <a:t>Sumerian (3500-2300 BC)- Decorated ziggurats and palaces were elaborately built and designed with statues and sculptures.</a:t>
            </a:r>
          </a:p>
          <a:p>
            <a:pPr>
              <a:lnSpc>
                <a:spcPct val="80000"/>
              </a:lnSpc>
            </a:pPr>
            <a:r>
              <a:rPr lang="en-GB" sz="2000" dirty="0" err="1" smtClean="0"/>
              <a:t>Akkadian</a:t>
            </a:r>
            <a:r>
              <a:rPr lang="en-GB" sz="2000" dirty="0" smtClean="0"/>
              <a:t> (2300-2150 BC)- Carved reliefs that showed stories and military campaigns. There were also artistic bronze sculptures. </a:t>
            </a:r>
          </a:p>
          <a:p>
            <a:pPr>
              <a:lnSpc>
                <a:spcPct val="80000"/>
              </a:lnSpc>
            </a:pPr>
            <a:r>
              <a:rPr lang="en-GB" sz="2000" dirty="0" smtClean="0"/>
              <a:t>Assyrian (1400-600 BC)- The biggest Assyrian type of art was relief carvings. These reliefs decorated many palaces. </a:t>
            </a:r>
          </a:p>
          <a:p>
            <a:pPr>
              <a:lnSpc>
                <a:spcPct val="80000"/>
              </a:lnSpc>
            </a:pPr>
            <a:r>
              <a:rPr lang="en-GB" sz="2000" dirty="0" smtClean="0"/>
              <a:t>Babylonian (625-538 BC)- Terraced gardens were built, such as the ‘Hanging Gardens of Babylon.’ Bright tiles were used to build relief sculptures.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smtClean="0">
                <a:solidFill>
                  <a:schemeClr val="tx2">
                    <a:lumMod val="90000"/>
                    <a:lumOff val="10000"/>
                  </a:schemeClr>
                </a:solidFill>
              </a:rPr>
              <a:t>Mesopotamian Religion </a:t>
            </a:r>
          </a:p>
        </p:txBody>
      </p:sp>
      <p:sp>
        <p:nvSpPr>
          <p:cNvPr id="14339" name="Content Placeholder 2"/>
          <p:cNvSpPr>
            <a:spLocks noGrp="1"/>
          </p:cNvSpPr>
          <p:nvPr>
            <p:ph idx="1"/>
          </p:nvPr>
        </p:nvSpPr>
        <p:spPr/>
        <p:txBody>
          <a:bodyPr>
            <a:normAutofit fontScale="77500" lnSpcReduction="20000"/>
          </a:bodyPr>
          <a:lstStyle/>
          <a:p>
            <a:r>
              <a:rPr lang="en-US" sz="2800" smtClean="0"/>
              <a:t>Mesopotamians believed in many Gods. </a:t>
            </a:r>
          </a:p>
          <a:p>
            <a:r>
              <a:rPr lang="en-US" sz="2800" smtClean="0"/>
              <a:t>4 main Gods- </a:t>
            </a:r>
          </a:p>
          <a:p>
            <a:r>
              <a:rPr lang="en-US" sz="2800" smtClean="0"/>
              <a:t>An, the sky god</a:t>
            </a:r>
          </a:p>
          <a:p>
            <a:r>
              <a:rPr lang="en-US" sz="2800" smtClean="0"/>
              <a:t>Enil, god that could produce storms or help man </a:t>
            </a:r>
          </a:p>
          <a:p>
            <a:r>
              <a:rPr lang="en-US" sz="2800" smtClean="0"/>
              <a:t>Nin-khursag, the earth goddess</a:t>
            </a:r>
          </a:p>
          <a:p>
            <a:r>
              <a:rPr lang="en-US" sz="2800" smtClean="0"/>
              <a:t>Enki, water god and patron of wisdom  </a:t>
            </a:r>
          </a:p>
          <a:p>
            <a:r>
              <a:rPr lang="en-US" sz="2800" smtClean="0"/>
              <a:t>Although these are the four main gods, there are many others that make up a group of 50, called Annunaki. </a:t>
            </a:r>
          </a:p>
          <a:p>
            <a:endParaRPr 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solidFill>
                  <a:schemeClr val="tx2">
                    <a:lumMod val="90000"/>
                    <a:lumOff val="10000"/>
                  </a:schemeClr>
                </a:solidFill>
              </a:rPr>
              <a:t>Mesopotamian Religion   </a:t>
            </a:r>
          </a:p>
        </p:txBody>
      </p:sp>
      <p:sp>
        <p:nvSpPr>
          <p:cNvPr id="15363" name="Content Placeholder 2"/>
          <p:cNvSpPr>
            <a:spLocks noGrp="1"/>
          </p:cNvSpPr>
          <p:nvPr>
            <p:ph idx="1"/>
          </p:nvPr>
        </p:nvSpPr>
        <p:spPr/>
        <p:txBody>
          <a:bodyPr>
            <a:normAutofit fontScale="92500" lnSpcReduction="20000"/>
          </a:bodyPr>
          <a:lstStyle/>
          <a:p>
            <a:r>
              <a:rPr lang="en-US" dirty="0" smtClean="0"/>
              <a:t>The gods in this religion are believed to have helped the Mesopotamian people survive. </a:t>
            </a:r>
          </a:p>
          <a:p>
            <a:r>
              <a:rPr lang="en-US" dirty="0" smtClean="0"/>
              <a:t>The people of Mesopotamia used to be convinced that on New Year’s, the gods would decide what would happen to mankind. </a:t>
            </a:r>
          </a:p>
          <a:p>
            <a:r>
              <a:rPr lang="en-GB" dirty="0" smtClean="0"/>
              <a:t>Each city-state was supposedly protected by their own god. </a:t>
            </a:r>
          </a:p>
          <a:p>
            <a:r>
              <a:rPr lang="en-GB" dirty="0" smtClean="0"/>
              <a:t>Dedicated to their god was a ziggurat, which is a pyramid like temple made of mud bricks. </a:t>
            </a:r>
          </a:p>
          <a:p>
            <a:r>
              <a:rPr lang="en-GB" dirty="0" smtClean="0"/>
              <a:t>Mesopotamians believed that the ziggurats were the connection between heaven and Earth. </a:t>
            </a:r>
          </a:p>
          <a:p>
            <a:endParaRPr lang="en-US" dirty="0" smtClean="0"/>
          </a:p>
          <a:p>
            <a:endParaRPr lang="en-US" dirty="0" smtClean="0"/>
          </a:p>
        </p:txBody>
      </p:sp>
      <p:sp>
        <p:nvSpPr>
          <p:cNvPr id="15364" name="TextBox 3"/>
          <p:cNvSpPr txBox="1">
            <a:spLocks noChangeArrowheads="1"/>
          </p:cNvSpPr>
          <p:nvPr/>
        </p:nvSpPr>
        <p:spPr bwMode="auto">
          <a:xfrm>
            <a:off x="7321550" y="790575"/>
            <a:ext cx="184150" cy="369888"/>
          </a:xfrm>
          <a:prstGeom prst="rect">
            <a:avLst/>
          </a:prstGeom>
          <a:noFill/>
          <a:ln w="9525">
            <a:noFill/>
            <a:miter lim="800000"/>
            <a:headEnd/>
            <a:tailEnd/>
          </a:ln>
        </p:spPr>
        <p:txBody>
          <a:bodyPr wrap="none">
            <a:prstTxWarp prst="textNoShape">
              <a:avLst/>
            </a:prstTxWarp>
            <a:spAutoFit/>
          </a:bodyPr>
          <a:lstStyle/>
          <a:p>
            <a:endParaRPr lang="en-US">
              <a:latin typeface="Calibri"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smtClean="0">
                <a:solidFill>
                  <a:schemeClr val="tx2">
                    <a:lumMod val="90000"/>
                    <a:lumOff val="10000"/>
                  </a:schemeClr>
                </a:solidFill>
              </a:rPr>
              <a:t>Mesopotamian Government </a:t>
            </a:r>
          </a:p>
        </p:txBody>
      </p:sp>
      <p:sp>
        <p:nvSpPr>
          <p:cNvPr id="14339" name="Content Placeholder 2"/>
          <p:cNvSpPr>
            <a:spLocks noGrp="1"/>
          </p:cNvSpPr>
          <p:nvPr>
            <p:ph idx="1"/>
          </p:nvPr>
        </p:nvSpPr>
        <p:spPr/>
        <p:txBody>
          <a:bodyPr/>
          <a:lstStyle/>
          <a:p>
            <a:r>
              <a:rPr lang="en-US" sz="3200" dirty="0" smtClean="0"/>
              <a:t>Sumerian and </a:t>
            </a:r>
            <a:r>
              <a:rPr lang="en-US" sz="3200" dirty="0" err="1" smtClean="0"/>
              <a:t>Akkadian</a:t>
            </a:r>
            <a:r>
              <a:rPr lang="en-US" sz="3200" dirty="0" smtClean="0"/>
              <a:t>-</a:t>
            </a:r>
          </a:p>
          <a:p>
            <a:r>
              <a:rPr lang="en-US" dirty="0" smtClean="0"/>
              <a:t>Divided into city states</a:t>
            </a:r>
          </a:p>
          <a:p>
            <a:r>
              <a:rPr lang="en-US" dirty="0" smtClean="0"/>
              <a:t>Priests ruled each city state</a:t>
            </a:r>
          </a:p>
          <a:p>
            <a:r>
              <a:rPr lang="en-US" dirty="0" smtClean="0"/>
              <a:t>The city states </a:t>
            </a:r>
            <a:r>
              <a:rPr lang="en-US" dirty="0" err="1" smtClean="0"/>
              <a:t>faught</a:t>
            </a:r>
            <a:r>
              <a:rPr lang="en-US" dirty="0" smtClean="0"/>
              <a:t> with each other</a:t>
            </a:r>
          </a:p>
          <a:p>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solidFill>
                  <a:schemeClr val="tx2">
                    <a:lumMod val="90000"/>
                    <a:lumOff val="10000"/>
                  </a:schemeClr>
                </a:solidFill>
              </a:rPr>
              <a:t>Mesopotamian Government</a:t>
            </a:r>
          </a:p>
        </p:txBody>
      </p:sp>
      <p:sp>
        <p:nvSpPr>
          <p:cNvPr id="15363" name="Content Placeholder 2"/>
          <p:cNvSpPr>
            <a:spLocks noGrp="1"/>
          </p:cNvSpPr>
          <p:nvPr>
            <p:ph idx="1"/>
          </p:nvPr>
        </p:nvSpPr>
        <p:spPr/>
        <p:txBody>
          <a:bodyPr/>
          <a:lstStyle/>
          <a:p>
            <a:r>
              <a:rPr lang="en-US" sz="3200" dirty="0" smtClean="0"/>
              <a:t>Persian- </a:t>
            </a:r>
          </a:p>
          <a:p>
            <a:r>
              <a:rPr lang="en-US" dirty="0" smtClean="0"/>
              <a:t>Was divided into 20 different provinces</a:t>
            </a:r>
          </a:p>
          <a:p>
            <a:r>
              <a:rPr lang="en-US" dirty="0" smtClean="0"/>
              <a:t>Each province had a governor</a:t>
            </a:r>
          </a:p>
          <a:p>
            <a:r>
              <a:rPr lang="en-US" dirty="0" smtClean="0"/>
              <a:t>Each governor had people coming and checking that the province was well organized</a:t>
            </a:r>
          </a:p>
          <a:p>
            <a:endParaRPr lang="en-US"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majorFont>
      <a:minorFont>
        <a:latin typeface="Book Antiqua"/>
        <a:ea typeface=""/>
        <a:cs typeface=""/>
        <a:font script="Jpan" typeface="ＭＳ 明朝"/>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248</TotalTime>
  <Words>1274</Words>
  <Application>Microsoft Macintosh PowerPoint</Application>
  <PresentationFormat>On-screen Show (4:3)</PresentationFormat>
  <Paragraphs>115</Paragraphs>
  <Slides>18</Slides>
  <Notes>0</Notes>
  <HiddenSlides>0</HiddenSlides>
  <MMClips>3</MMClips>
  <ScaleCrop>false</ScaleCrop>
  <HeadingPairs>
    <vt:vector size="4" baseType="variant">
      <vt:variant>
        <vt:lpstr>Design Template</vt:lpstr>
      </vt:variant>
      <vt:variant>
        <vt:i4>1</vt:i4>
      </vt:variant>
      <vt:variant>
        <vt:lpstr>Slide Titles</vt:lpstr>
      </vt:variant>
      <vt:variant>
        <vt:i4>18</vt:i4>
      </vt:variant>
    </vt:vector>
  </HeadingPairs>
  <TitlesOfParts>
    <vt:vector size="19" baseType="lpstr">
      <vt:lpstr>Habitat</vt:lpstr>
      <vt:lpstr>Mesopotamia </vt:lpstr>
      <vt:lpstr>CULTURE OF MESOPOTAMIA</vt:lpstr>
      <vt:lpstr>CULTURE OF MESOPOTAMIA</vt:lpstr>
      <vt:lpstr>Mesopotamian Art </vt:lpstr>
      <vt:lpstr>Mesopotamian Art</vt:lpstr>
      <vt:lpstr>Mesopotamian Religion </vt:lpstr>
      <vt:lpstr>Mesopotamian Religion   </vt:lpstr>
      <vt:lpstr>Mesopotamian Government </vt:lpstr>
      <vt:lpstr>Mesopotamian Government</vt:lpstr>
      <vt:lpstr>Law History in Mesopotamia </vt:lpstr>
      <vt:lpstr>Laws</vt:lpstr>
      <vt:lpstr>Education in Mesopotamia </vt:lpstr>
      <vt:lpstr>Economy in Mesopotamia</vt:lpstr>
      <vt:lpstr>THE LOST LANGUAGE OF MESOPOTAMIA</vt:lpstr>
      <vt:lpstr>Slide 15</vt:lpstr>
      <vt:lpstr>CULTURE OF MESOPOTAMIA</vt:lpstr>
      <vt:lpstr>Slide 17</vt:lpstr>
      <vt:lpstr>Bibliography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iman100</dc:creator>
  <cp:lastModifiedBy>IT User</cp:lastModifiedBy>
  <cp:revision>37</cp:revision>
  <dcterms:created xsi:type="dcterms:W3CDTF">2010-10-06T10:27:54Z</dcterms:created>
  <dcterms:modified xsi:type="dcterms:W3CDTF">2010-10-06T10:29:01Z</dcterms:modified>
</cp:coreProperties>
</file>